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3" r:id="rId15"/>
    <p:sldId id="275" r:id="rId16"/>
    <p:sldId id="280" r:id="rId17"/>
    <p:sldId id="281" r:id="rId18"/>
    <p:sldId id="276" r:id="rId19"/>
    <p:sldId id="277" r:id="rId20"/>
    <p:sldId id="278" r:id="rId21"/>
    <p:sldId id="268" r:id="rId22"/>
  </p:sldIdLst>
  <p:sldSz cx="12192000" cy="6858000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0" autoAdjust="0"/>
    <p:restoredTop sz="94630" autoAdjust="0"/>
  </p:normalViewPr>
  <p:slideViewPr>
    <p:cSldViewPr snapToGrid="0">
      <p:cViewPr varScale="1">
        <p:scale>
          <a:sx n="106" d="100"/>
          <a:sy n="106" d="100"/>
        </p:scale>
        <p:origin x="9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BE036-2523-439E-BAF1-C78F4B9525E2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7C47B-DA42-4009-B67D-53FF66B5C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85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8203C-808A-48BE-9DDA-C971E7C286D9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154113"/>
            <a:ext cx="55435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6389"/>
            <a:ext cx="5486400" cy="3637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E1EAC-1C66-4437-898A-DFE86B145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" y="700088"/>
            <a:ext cx="6218238" cy="349885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Quality review has been a consistent weak area every year in IRS Site Reviews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28003F-9163-42D2-97AB-61DF044CB42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685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" y="700088"/>
            <a:ext cx="6218238" cy="349885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There is no one-size-fits-all process. For example, if the return is a very simple one, retracing the preparer’s steps is probably the most efficient and quickest way to review the return. Conversely, for a return that has multiple W-2s and/or 1099-Rs, it may be more effective use the QR</a:t>
            </a:r>
            <a:r>
              <a:rPr lang="en-US" altLang="en-US" b="1" baseline="0" dirty="0"/>
              <a:t> Print set</a:t>
            </a:r>
          </a:p>
          <a:p>
            <a:endParaRPr lang="en-US" altLang="en-US" b="1" baseline="0" dirty="0"/>
          </a:p>
          <a:p>
            <a:r>
              <a:rPr lang="en-US" altLang="en-US" b="1" baseline="0" dirty="0"/>
              <a:t>The following slides demonstrate one method for conducting a quality review</a:t>
            </a:r>
            <a:endParaRPr lang="en-US" altLang="en-US" b="1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ACBF544-7A1C-40D1-9474-32F156644DCD}" type="slidenum">
              <a:rPr lang="en-US" altLang="en-US" sz="1200">
                <a:solidFill>
                  <a:schemeClr val="tx1"/>
                </a:solidFill>
                <a:cs typeface="Calibri" panose="020F0502020204030204" pitchFamily="34" charset="0"/>
              </a:rPr>
              <a:pPr/>
              <a:t>13</a:t>
            </a:fld>
            <a:endParaRPr lang="en-US" altLang="en-US" sz="12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6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08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07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96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63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7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1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3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what changes, additions, and deletions need to be made to the Intake Booklet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82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" y="700088"/>
            <a:ext cx="6218238" cy="34988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en-US" b="1" dirty="0"/>
              <a:t>Counselors must be certified for the specific tax year when reviewing prior year returns.</a:t>
            </a:r>
          </a:p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857762-64E4-40C3-93DB-0C04E206515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9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" y="700088"/>
            <a:ext cx="6218238" cy="349885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Designated review can be done at the preparer’s computer or at a separate station as decided by the Local/Site Coordinator</a:t>
            </a:r>
          </a:p>
          <a:p>
            <a:r>
              <a:rPr lang="en-US" altLang="en-US" b="1" dirty="0"/>
              <a:t>However, it must always have the taxpayer present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88E3364-3CC0-4787-999D-A4297DA8A429}" type="slidenum">
              <a:rPr lang="en-US" altLang="en-US" sz="1200">
                <a:solidFill>
                  <a:schemeClr val="tx1"/>
                </a:solidFill>
                <a:cs typeface="Calibri" panose="020F0502020204030204" pitchFamily="34" charset="0"/>
              </a:rPr>
              <a:pPr/>
              <a:t>4</a:t>
            </a:fld>
            <a:endParaRPr lang="en-US" altLang="en-US" sz="12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46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0675" y="700088"/>
            <a:ext cx="6218238" cy="3498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A826-C553-480B-B514-F43ABDFC2D0E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264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0675" y="700088"/>
            <a:ext cx="6218238" cy="3498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A826-C553-480B-B514-F43ABDFC2D0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3329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4488" y="706438"/>
            <a:ext cx="6265862" cy="35258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Have note pad available to take notes on specific items to check like capital loss carryover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787B0-0D8C-408A-85C6-A9A731C6D65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45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0675" y="700088"/>
            <a:ext cx="6218238" cy="3498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that “Did you receive a letter from the IRS?” has been moved to this section to be more prominent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BA826-C553-480B-B514-F43ABDFC2D0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3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E1EAC-1C66-4437-898A-DFE86B1458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9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" y="700088"/>
            <a:ext cx="6218238" cy="349885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There is no one-size-fits-all process. For example, if the return is a very simple one, retracing the preparer’s steps is probably the most efficient and quickest way to review the return. Conversely, for a return that has multiple W-2s and/or 1099-Rs, it may be more effective use the QR</a:t>
            </a:r>
            <a:r>
              <a:rPr lang="en-US" altLang="en-US" b="1" baseline="0" dirty="0"/>
              <a:t> Print set</a:t>
            </a:r>
          </a:p>
          <a:p>
            <a:endParaRPr lang="en-US" altLang="en-US" b="1" baseline="0" dirty="0"/>
          </a:p>
          <a:p>
            <a:r>
              <a:rPr lang="en-US" altLang="en-US" b="1" baseline="0" dirty="0"/>
              <a:t>The following slides demonstrate one method for conducting a quality review</a:t>
            </a:r>
            <a:endParaRPr lang="en-US" altLang="en-US" b="1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ACBF544-7A1C-40D1-9474-32F156644DCD}" type="slidenum">
              <a:rPr lang="en-US" altLang="en-US" sz="1200">
                <a:solidFill>
                  <a:schemeClr val="tx1"/>
                </a:solidFill>
                <a:cs typeface="Calibri" panose="020F0502020204030204" pitchFamily="34" charset="0"/>
              </a:rPr>
              <a:pPr/>
              <a:t>12</a:t>
            </a:fld>
            <a:endParaRPr lang="en-US" altLang="en-US" sz="12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8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E6DDFB3A-BC51-435B-A070-A770894A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313" y="6265305"/>
            <a:ext cx="1333856" cy="365125"/>
          </a:xfrm>
        </p:spPr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3E1040EF-085D-4574-A8CE-841B5AA2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6488" y="6265305"/>
            <a:ext cx="38608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id="{D886BE82-003E-4E0B-85FB-E835651C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9603" y="6265305"/>
            <a:ext cx="936487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1DA692B1-EC55-4023-9554-854A401B5E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254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DA692B1-EC55-4023-9554-854A401B5E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F30D7AE5-D4B5-43CE-8742-8E70E5F2D9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908313" y="6265305"/>
            <a:ext cx="1333856" cy="365125"/>
          </a:xfrm>
        </p:spPr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3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2F9-5BAB-4662-8511-83ECC2D9F0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85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800">
          <p15:clr>
            <a:srgbClr val="FBAE40"/>
          </p15:clr>
        </p15:guide>
        <p15:guide id="8" pos="6944">
          <p15:clr>
            <a:srgbClr val="FBAE40"/>
          </p15:clr>
        </p15:guide>
        <p15:guide id="9" orient="horz" pos="828">
          <p15:clr>
            <a:srgbClr val="FBAE40"/>
          </p15:clr>
        </p15:guide>
        <p15:guide id="10" pos="1067">
          <p15:clr>
            <a:srgbClr val="FBAE40"/>
          </p15:clr>
        </p15:guide>
        <p15:guide id="11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2F9-5BAB-4662-8511-83ECC2D9F0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75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0D5D2F9-5BAB-4662-8511-83ECC2D9F0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46F6A885-14BC-474E-90D4-7776AC48E79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908313" y="6265305"/>
            <a:ext cx="1333856" cy="365125"/>
          </a:xfrm>
        </p:spPr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8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4056A-C7CD-46E6-81B7-1E41162DBBA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99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800">
          <p15:clr>
            <a:srgbClr val="FBAE40"/>
          </p15:clr>
        </p15:guide>
        <p15:guide id="8" pos="6944">
          <p15:clr>
            <a:srgbClr val="FBAE40"/>
          </p15:clr>
        </p15:guide>
        <p15:guide id="9" orient="horz" pos="828">
          <p15:clr>
            <a:srgbClr val="FBAE40"/>
          </p15:clr>
        </p15:guide>
        <p15:guide id="10" pos="1067">
          <p15:clr>
            <a:srgbClr val="FBAE40"/>
          </p15:clr>
        </p15:guide>
        <p15:guide id="11" pos="925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9AF0-768D-4330-981A-A1D97056945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920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80D5D2F9-5BAB-4662-8511-83ECC2D9F0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939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10-29-2019 v1.1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D2F9-5BAB-4662-8511-83ECC2D9F0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698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TaxAide TY2019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692B1-EC55-4023-9554-854A401B5E7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IRS reviews showed:</a:t>
            </a:r>
          </a:p>
          <a:p>
            <a:pPr lvl="1"/>
            <a:r>
              <a:rPr lang="en-US" dirty="0"/>
              <a:t>Volunteers who prepared returns using a complete Intake/Interview and Quality Review Process achieved </a:t>
            </a:r>
            <a:r>
              <a:rPr lang="en-US" b="1" dirty="0">
                <a:solidFill>
                  <a:schemeClr val="tx2"/>
                </a:solidFill>
              </a:rPr>
              <a:t>100% accuracy rate</a:t>
            </a:r>
          </a:p>
          <a:p>
            <a:pPr lvl="1"/>
            <a:r>
              <a:rPr lang="en-US" dirty="0"/>
              <a:t>Volunteers using an incomplete or non-existent Intake/Interview and Quality Review Process attained only </a:t>
            </a:r>
            <a:r>
              <a:rPr lang="en-US" b="1" dirty="0">
                <a:solidFill>
                  <a:srgbClr val="FF0000"/>
                </a:solidFill>
              </a:rPr>
              <a:t>77% accuracy rate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= Accuracy – It’s a Fact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0ED33F-5CB6-44F5-BA6D-6434D8FFB4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3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515649"/>
            <a:ext cx="9753600" cy="42691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Part V – Life Events</a:t>
            </a:r>
          </a:p>
          <a:p>
            <a:pPr lvl="1"/>
            <a:r>
              <a:rPr lang="en-US" altLang="en-US" dirty="0"/>
              <a:t>Confirm all events affecting return</a:t>
            </a:r>
          </a:p>
          <a:p>
            <a:pPr lvl="1"/>
            <a:r>
              <a:rPr lang="en-US" dirty="0"/>
              <a:t>Pay attention to </a:t>
            </a:r>
            <a:r>
              <a:rPr lang="en-US" b="1" dirty="0"/>
              <a:t>estimated tax payments</a:t>
            </a:r>
          </a:p>
          <a:p>
            <a:pPr lvl="1"/>
            <a:r>
              <a:rPr lang="en-US" dirty="0"/>
              <a:t>Check for </a:t>
            </a:r>
            <a:r>
              <a:rPr lang="en-US" b="1" dirty="0"/>
              <a:t>capital loss carryover</a:t>
            </a:r>
          </a:p>
          <a:p>
            <a:pPr lvl="2"/>
            <a:r>
              <a:rPr lang="en-US" altLang="en-US" dirty="0"/>
              <a:t>Often least understood by taxpayers and overlooked by Counselors</a:t>
            </a:r>
          </a:p>
          <a:p>
            <a:pPr lvl="2"/>
            <a:r>
              <a:rPr lang="en-US" altLang="en-US" dirty="0"/>
              <a:t>Check last year’s return to see if it should carryover to this year’s return</a:t>
            </a:r>
          </a:p>
          <a:p>
            <a:pPr lvl="1"/>
            <a:r>
              <a:rPr lang="en-US" altLang="en-US" dirty="0"/>
              <a:t>Infrequently seen items sometimes out-of-scope</a:t>
            </a:r>
          </a:p>
          <a:p>
            <a:pPr lvl="1"/>
            <a:r>
              <a:rPr lang="en-US" altLang="en-US" dirty="0"/>
              <a:t>Check for health insurance purchased through the Marketplace and associated Form 1095-A</a:t>
            </a:r>
          </a:p>
          <a:p>
            <a:pPr marL="576262" lvl="1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FC19B0-27BB-49CB-9B7A-2B75004C89B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8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– Additional Information</a:t>
            </a:r>
          </a:p>
          <a:p>
            <a:pPr lvl="1"/>
            <a:r>
              <a:rPr lang="en-US" dirty="0"/>
              <a:t>Did taxpayer receive a letter from IRS?</a:t>
            </a:r>
          </a:p>
          <a:p>
            <a:pPr lvl="2"/>
            <a:r>
              <a:rPr lang="en-US" dirty="0"/>
              <a:t>How might the letter affect this year’s tax return?</a:t>
            </a:r>
          </a:p>
          <a:p>
            <a:pPr lvl="2"/>
            <a:r>
              <a:rPr lang="en-US" dirty="0"/>
              <a:t>Does taxpayer need help in responding to letter?</a:t>
            </a:r>
          </a:p>
          <a:p>
            <a:pPr lvl="1"/>
            <a:r>
              <a:rPr lang="en-US" dirty="0"/>
              <a:t>Note any direct deposit/direct debit preference</a:t>
            </a:r>
          </a:p>
          <a:p>
            <a:pPr lvl="1"/>
            <a:r>
              <a:rPr lang="en-US" dirty="0"/>
              <a:t>Check notes that have been added</a:t>
            </a:r>
          </a:p>
          <a:p>
            <a:pPr lvl="1"/>
            <a:r>
              <a:rPr lang="en-US" dirty="0"/>
              <a:t>Create additional notes if applicable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C5E53E-943F-4D03-B47D-A5DE58B49B8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5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692B1-EC55-4023-9554-854A401B5E7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Approaches to QR in TaxSlayer include:</a:t>
            </a:r>
          </a:p>
          <a:p>
            <a:pPr marL="1090612" lvl="1" indent="-514350">
              <a:buFont typeface="+mj-lt"/>
              <a:buAutoNum type="arabicPeriod"/>
            </a:pPr>
            <a:r>
              <a:rPr lang="en-US" altLang="en-US" dirty="0"/>
              <a:t>Reviewing the QR Print Set OR</a:t>
            </a:r>
          </a:p>
          <a:p>
            <a:pPr marL="1090612" lvl="1" indent="-514350">
              <a:buFont typeface="+mj-lt"/>
              <a:buAutoNum type="arabicPeriod"/>
            </a:pPr>
            <a:r>
              <a:rPr lang="en-US" altLang="en-US" dirty="0"/>
              <a:t>Retracing preparer’s steps OR</a:t>
            </a:r>
          </a:p>
          <a:p>
            <a:pPr marL="1090612" lvl="1" indent="-514350">
              <a:buFont typeface="+mj-lt"/>
              <a:buAutoNum type="arabicPeriod"/>
            </a:pPr>
            <a:r>
              <a:rPr lang="en-US" altLang="en-US" dirty="0"/>
              <a:t>Reviewing Summary/Print and linking to input screens</a:t>
            </a:r>
          </a:p>
          <a:p>
            <a:r>
              <a:rPr lang="en-US" altLang="en-US" dirty="0"/>
              <a:t>QR on computer rather than printed return</a:t>
            </a:r>
          </a:p>
          <a:p>
            <a:pPr lvl="1"/>
            <a:r>
              <a:rPr lang="en-US" altLang="en-US" dirty="0"/>
              <a:t>Incomplete/missing forms are apparent</a:t>
            </a:r>
          </a:p>
          <a:p>
            <a:pPr lvl="1"/>
            <a:r>
              <a:rPr lang="en-US" altLang="en-US" dirty="0"/>
              <a:t>Ease of updating errors</a:t>
            </a:r>
          </a:p>
          <a:p>
            <a:pPr lvl="1"/>
            <a:r>
              <a:rPr lang="en-US" altLang="en-US" dirty="0"/>
              <a:t>Saves paper and ink/toner</a:t>
            </a:r>
          </a:p>
          <a:p>
            <a:pPr lvl="1"/>
            <a:endParaRPr lang="en-US" alt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Conducting a Quality Review (QR) in TaxSlayer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ED60B-023F-4810-9617-9B228A0F4AD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63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692B1-EC55-4023-9554-854A401B5E7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Techniques vary from one counselor to another</a:t>
            </a:r>
          </a:p>
          <a:p>
            <a:r>
              <a:rPr lang="en-US" altLang="en-US" dirty="0"/>
              <a:t>No one-size-fits-all technique</a:t>
            </a:r>
          </a:p>
          <a:p>
            <a:r>
              <a:rPr lang="en-US" altLang="en-US" dirty="0"/>
              <a:t>QR may use one or a combination depending on nature of return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Conducting a Quality Review in TaxSlayer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05D6A1-30FD-47C4-9107-CEE0348E559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99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473958"/>
            <a:ext cx="9870948" cy="4517409"/>
          </a:xfrm>
        </p:spPr>
        <p:txBody>
          <a:bodyPr>
            <a:normAutofit/>
          </a:bodyPr>
          <a:lstStyle/>
          <a:p>
            <a:r>
              <a:rPr lang="en-US" dirty="0"/>
              <a:t>Check Basic Information</a:t>
            </a:r>
          </a:p>
          <a:p>
            <a:pPr lvl="1"/>
            <a:r>
              <a:rPr lang="en-US" dirty="0"/>
              <a:t>Personal info of taxpayer and spouse</a:t>
            </a:r>
          </a:p>
          <a:p>
            <a:pPr lvl="2"/>
            <a:r>
              <a:rPr lang="en-US" dirty="0"/>
              <a:t>Must match SS cards, driver’s licenses, and Intake booklet  </a:t>
            </a:r>
          </a:p>
          <a:p>
            <a:pPr lvl="1"/>
            <a:r>
              <a:rPr lang="en-US" dirty="0"/>
              <a:t>Filing status correctly determined</a:t>
            </a:r>
          </a:p>
          <a:p>
            <a:pPr lvl="1"/>
            <a:r>
              <a:rPr lang="en-US" dirty="0"/>
              <a:t>Correct dependents claimed</a:t>
            </a:r>
          </a:p>
          <a:p>
            <a:pPr lvl="2"/>
            <a:r>
              <a:rPr lang="en-US" dirty="0"/>
              <a:t>No one was claimed who does not meet dependency eligibility</a:t>
            </a:r>
          </a:p>
          <a:p>
            <a:pPr lvl="2"/>
            <a:r>
              <a:rPr lang="en-US" dirty="0"/>
              <a:t>Everyone who does meet dependency eligibility was claimed</a:t>
            </a:r>
          </a:p>
          <a:p>
            <a:pPr lvl="1"/>
            <a:r>
              <a:rPr lang="en-US" dirty="0"/>
              <a:t>Dependent personal information</a:t>
            </a:r>
          </a:p>
          <a:p>
            <a:pPr lvl="2"/>
            <a:r>
              <a:rPr lang="en-US" dirty="0"/>
              <a:t>Must match SS cards and Intake booklet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Verify TaxSlayer Info Against Source Documents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F21B9D-EE63-4ED6-A4AF-E9367DE6F1D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004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392073"/>
            <a:ext cx="9753600" cy="48732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Compare Income/Expenses/Life Events sections of Intake Booklet and source documents against forms in return.  Is anything missing?</a:t>
            </a:r>
          </a:p>
          <a:p>
            <a:pPr lvl="1"/>
            <a:r>
              <a:rPr lang="en-US" dirty="0"/>
              <a:t>Can compare against Listing of Forms in this Return</a:t>
            </a:r>
          </a:p>
          <a:p>
            <a:pPr lvl="1"/>
            <a:r>
              <a:rPr lang="en-US" dirty="0"/>
              <a:t>Can compare against Quick Summary page showing income sources</a:t>
            </a:r>
          </a:p>
          <a:p>
            <a:pPr lvl="1"/>
            <a:r>
              <a:rPr lang="en-US" dirty="0"/>
              <a:t>Can compare against 1040 and Schedules 1-3</a:t>
            </a:r>
          </a:p>
          <a:p>
            <a:r>
              <a:rPr lang="en-US" dirty="0"/>
              <a:t>Compare specific printed source documents against info in TaxSlayer. Look for missing info, typos, transposed numbers, incorrect addresses, etc.</a:t>
            </a:r>
          </a:p>
          <a:p>
            <a:pPr lvl="1"/>
            <a:r>
              <a:rPr lang="en-US" dirty="0"/>
              <a:t>Can compare against input screens</a:t>
            </a:r>
          </a:p>
          <a:p>
            <a:pPr lvl="1"/>
            <a:r>
              <a:rPr lang="en-US" dirty="0"/>
              <a:t>Can compare against documents printed in Quality Review print set</a:t>
            </a:r>
          </a:p>
          <a:p>
            <a:pPr lvl="2"/>
            <a:r>
              <a:rPr lang="en-US" dirty="0"/>
              <a:t>W-2s, 1099-Rs, 1099-MISCs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10451687" cy="1143000"/>
          </a:xfrm>
        </p:spPr>
        <p:txBody>
          <a:bodyPr>
            <a:normAutofit/>
          </a:bodyPr>
          <a:lstStyle/>
          <a:p>
            <a:r>
              <a:rPr lang="en-US" dirty="0"/>
              <a:t>Verify TaxSlayer Info Against Source Documents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1E5CE0-3BDA-452C-A4C6-30D2C27DCE0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13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3476488" y="1665962"/>
            <a:ext cx="5492148" cy="3945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Listing of Forms for this Return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E89FA-7021-4C70-8E49-25A007AB346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5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2593975" y="1439069"/>
            <a:ext cx="7124700" cy="4505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Summary of Income Sources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FF766-57F0-4AC2-8A75-87B366B3B32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3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392072"/>
            <a:ext cx="9753600" cy="4599295"/>
          </a:xfrm>
        </p:spPr>
        <p:txBody>
          <a:bodyPr>
            <a:normAutofit fontScale="92500"/>
          </a:bodyPr>
          <a:lstStyle/>
          <a:p>
            <a:r>
              <a:rPr lang="en-US" dirty="0"/>
              <a:t>Compare Adjustments to Income against Schedule 1 and check supporting worksheets</a:t>
            </a:r>
          </a:p>
          <a:p>
            <a:r>
              <a:rPr lang="en-US" dirty="0"/>
              <a:t>Compare Itemized Deductions against Schedule A</a:t>
            </a:r>
          </a:p>
          <a:p>
            <a:r>
              <a:rPr lang="en-US" dirty="0"/>
              <a:t>Check appropriate Credit Forms to be sure that credit was calculated as expected</a:t>
            </a:r>
          </a:p>
          <a:p>
            <a:pPr lvl="1"/>
            <a:r>
              <a:rPr lang="en-US" dirty="0"/>
              <a:t>Form 2441 for Child and Dependent Care Credit</a:t>
            </a:r>
          </a:p>
          <a:p>
            <a:pPr lvl="1"/>
            <a:r>
              <a:rPr lang="en-US" dirty="0"/>
              <a:t>Schedule EIC for Earned Income Credit and Worksheets A and B</a:t>
            </a:r>
          </a:p>
          <a:p>
            <a:pPr lvl="1"/>
            <a:r>
              <a:rPr lang="en-US" dirty="0"/>
              <a:t>Schedule 8812 for Additional Child Tax Credit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148" y="28835"/>
            <a:ext cx="10795820" cy="1143000"/>
          </a:xfrm>
        </p:spPr>
        <p:txBody>
          <a:bodyPr>
            <a:normAutofit/>
          </a:bodyPr>
          <a:lstStyle/>
          <a:p>
            <a:r>
              <a:rPr lang="en-US" dirty="0"/>
              <a:t>Verify TaxSlayer Info Against Source Documents                                    </a:t>
            </a: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C9D02-D12A-4ECE-8BEC-645CDF43983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392072"/>
            <a:ext cx="9753600" cy="45992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Verify other Schedules and Worksheets against source documents or taxpayer’s verbal statements</a:t>
            </a:r>
          </a:p>
          <a:p>
            <a:pPr lvl="1"/>
            <a:r>
              <a:rPr lang="en-US" dirty="0"/>
              <a:t>Child Tax Credit Worksheet</a:t>
            </a:r>
          </a:p>
          <a:p>
            <a:r>
              <a:rPr lang="en-US" dirty="0"/>
              <a:t>Determine that all Income Tax Withholdings and Estimated Tax Payments are correct</a:t>
            </a:r>
          </a:p>
          <a:p>
            <a:r>
              <a:rPr lang="en-US" dirty="0"/>
              <a:t>Verify direct deposit/direct debit decision with taxpayer</a:t>
            </a:r>
          </a:p>
          <a:p>
            <a:pPr lvl="1"/>
            <a:r>
              <a:rPr lang="en-US" dirty="0"/>
              <a:t>Check bank account information on Quick Summary page</a:t>
            </a:r>
          </a:p>
          <a:p>
            <a:pPr lvl="1"/>
            <a:r>
              <a:rPr lang="en-US" dirty="0"/>
              <a:t>Be sure to check return type selected for both Federal and State</a:t>
            </a:r>
          </a:p>
          <a:p>
            <a:pPr lvl="2"/>
            <a:r>
              <a:rPr lang="en-US" dirty="0"/>
              <a:t>Choices not in same order</a:t>
            </a:r>
          </a:p>
          <a:p>
            <a:pPr lvl="2"/>
            <a:r>
              <a:rPr lang="en-US" dirty="0"/>
              <a:t>Return will not be e-filed if paper return is erroneously chosen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 TaxSlayer Info Against Source Documents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58BF30-E14C-43B5-A456-11338D04D94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1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TaxAide TY2019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692B1-EC55-4023-9554-854A401B5E7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IRS site reviews consistently report that quality review process has been a significant weak area</a:t>
            </a:r>
          </a:p>
          <a:p>
            <a:r>
              <a:rPr lang="en-US" altLang="en-US" dirty="0"/>
              <a:t>Deficiencies include:</a:t>
            </a:r>
          </a:p>
          <a:p>
            <a:pPr lvl="1"/>
            <a:r>
              <a:rPr lang="en-US" altLang="en-US" dirty="0"/>
              <a:t>Failure to refer to Intake Booklet (Form 13614-C) </a:t>
            </a:r>
          </a:p>
          <a:p>
            <a:pPr lvl="1"/>
            <a:r>
              <a:rPr lang="en-US" altLang="en-US" dirty="0"/>
              <a:t>Little or no engagement with taxpayer</a:t>
            </a:r>
          </a:p>
          <a:p>
            <a:pPr lvl="1"/>
            <a:r>
              <a:rPr lang="en-US" altLang="en-US" dirty="0"/>
              <a:t>Checking only if data are properly entered without evaluating overall return</a:t>
            </a:r>
          </a:p>
          <a:p>
            <a:pPr lvl="1"/>
            <a:r>
              <a:rPr lang="en-US" altLang="en-US" dirty="0"/>
              <a:t>Failure to inform taxpayer that return is their responsibility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Quality Review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E0F37-0645-41FE-8BD5-46E8576B386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42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392072"/>
            <a:ext cx="9753600" cy="4599295"/>
          </a:xfrm>
        </p:spPr>
        <p:txBody>
          <a:bodyPr>
            <a:normAutofit/>
          </a:bodyPr>
          <a:lstStyle/>
          <a:p>
            <a:r>
              <a:rPr lang="en-US" dirty="0"/>
              <a:t>Review any necessary changes with preparer</a:t>
            </a:r>
          </a:p>
          <a:p>
            <a:pPr lvl="1"/>
            <a:r>
              <a:rPr lang="en-US" dirty="0"/>
              <a:t>Be discreet in front of taxpayer</a:t>
            </a:r>
          </a:p>
          <a:p>
            <a:pPr lvl="1"/>
            <a:r>
              <a:rPr lang="en-US" dirty="0"/>
              <a:t>Discuss any disagreements out of area </a:t>
            </a:r>
          </a:p>
          <a:p>
            <a:r>
              <a:rPr lang="en-US" dirty="0"/>
              <a:t>Determine who will make changes on Intake Sheet or in TaxSlayer</a:t>
            </a:r>
          </a:p>
          <a:p>
            <a:r>
              <a:rPr lang="en-US" dirty="0"/>
              <a:t>Choose Quality Reviewer in E-file section</a:t>
            </a:r>
          </a:p>
          <a:p>
            <a:r>
              <a:rPr lang="en-US" b="1" u="sng" dirty="0"/>
              <a:t>Mark return complete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Necessary Changes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C5BDE9-E7AF-44BD-8978-F64196FCC82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4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531917"/>
            <a:ext cx="9753600" cy="42528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Good idea to train on a practice quality review exercise with both new and experienced volunteers</a:t>
            </a:r>
          </a:p>
          <a:p>
            <a:pPr lvl="1"/>
            <a:r>
              <a:rPr lang="en-US" dirty="0"/>
              <a:t>Set up a completed Intake/Interview form, scenario and associated return in TaxSlayer</a:t>
            </a:r>
          </a:p>
          <a:p>
            <a:pPr lvl="1"/>
            <a:r>
              <a:rPr lang="en-US" dirty="0"/>
              <a:t>Purposely have incomplete or inaccurate info on Intake/ Interview form</a:t>
            </a:r>
          </a:p>
          <a:p>
            <a:pPr lvl="1"/>
            <a:r>
              <a:rPr lang="en-US" dirty="0"/>
              <a:t>Include mistakes in filing status, dependencies, eligibility for credits, etc.</a:t>
            </a:r>
          </a:p>
          <a:p>
            <a:pPr lvl="1"/>
            <a:r>
              <a:rPr lang="en-US" dirty="0"/>
              <a:t>Include data entry errors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Quality Review Exercise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523AC0-FB24-44DD-AA45-5D54CF1AF31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6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TaxAide TY2019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692B1-EC55-4023-9554-854A401B5E7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Review:</a:t>
            </a:r>
          </a:p>
          <a:p>
            <a:pPr lvl="1"/>
            <a:r>
              <a:rPr lang="en-US" altLang="en-US" b="1" dirty="0">
                <a:solidFill>
                  <a:srgbClr val="0033CC"/>
                </a:solidFill>
              </a:rPr>
              <a:t>On ALL</a:t>
            </a:r>
            <a:r>
              <a:rPr lang="en-US" altLang="en-US" dirty="0"/>
              <a:t> returns </a:t>
            </a:r>
          </a:p>
          <a:p>
            <a:pPr lvl="1"/>
            <a:r>
              <a:rPr lang="en-US" altLang="en-US" dirty="0"/>
              <a:t>By second certified counselor</a:t>
            </a:r>
          </a:p>
          <a:p>
            <a:pPr lvl="1"/>
            <a:r>
              <a:rPr lang="en-US" altLang="en-US" dirty="0"/>
              <a:t>In presence of taxpayer(s) </a:t>
            </a:r>
          </a:p>
          <a:p>
            <a:pPr lvl="1"/>
            <a:r>
              <a:rPr lang="en-US" altLang="en-US" dirty="0"/>
              <a:t>After return is prepared, but before taxpayer signs return</a:t>
            </a:r>
          </a:p>
          <a:p>
            <a:pPr marL="576262" lvl="1" indent="0">
              <a:buNone/>
            </a:pPr>
            <a:r>
              <a:rPr lang="en-US" altLang="en-US" b="1" i="1" dirty="0">
                <a:solidFill>
                  <a:srgbClr val="FF0000"/>
                </a:solidFill>
              </a:rPr>
              <a:t>Don’t share refund monitor results until QR is complete</a:t>
            </a:r>
          </a:p>
          <a:p>
            <a:pPr lvl="1"/>
            <a:endParaRPr lang="en-US" alt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Requirements	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47D70-3CB6-464C-95A9-2A5394F548B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9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692B1-EC55-4023-9554-854A401B5E7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b="1" u="sng" dirty="0"/>
              <a:t>Designated reviewer </a:t>
            </a:r>
            <a:endParaRPr lang="en-US" altLang="en-US" dirty="0"/>
          </a:p>
          <a:p>
            <a:pPr lvl="1"/>
            <a:r>
              <a:rPr lang="en-US" altLang="en-US" dirty="0"/>
              <a:t>Designated quality reviewer</a:t>
            </a:r>
          </a:p>
          <a:p>
            <a:pPr lvl="1"/>
            <a:r>
              <a:rPr lang="en-US" altLang="en-US" dirty="0"/>
              <a:t>Dedicated to reviewing completed returns </a:t>
            </a:r>
          </a:p>
          <a:p>
            <a:pPr lvl="1"/>
            <a:r>
              <a:rPr lang="en-US" altLang="en-US" dirty="0"/>
              <a:t>Conducted at preparer’s computer or separate station</a:t>
            </a:r>
          </a:p>
          <a:p>
            <a:r>
              <a:rPr lang="en-US" altLang="en-US" b="1" u="sng" dirty="0"/>
              <a:t>Peer review </a:t>
            </a:r>
            <a:r>
              <a:rPr lang="en-US" altLang="en-US" dirty="0"/>
              <a:t>– volunteers exchange returns</a:t>
            </a:r>
          </a:p>
          <a:p>
            <a:r>
              <a:rPr lang="en-US" altLang="en-US" b="1" u="sng" dirty="0"/>
              <a:t>Self-review</a:t>
            </a:r>
            <a:r>
              <a:rPr lang="en-US" altLang="en-US" dirty="0"/>
              <a:t> – </a:t>
            </a:r>
            <a:r>
              <a:rPr lang="en-US" altLang="en-US" dirty="0">
                <a:solidFill>
                  <a:srgbClr val="0000FF"/>
                </a:solidFill>
              </a:rPr>
              <a:t>never acceptable</a:t>
            </a:r>
          </a:p>
          <a:p>
            <a:endParaRPr lang="en-US" altLang="en-US" dirty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Quality Review Methods</a:t>
            </a:r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75D5-FB54-4CAA-AEB2-57B66478D5D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0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NJ AARP TaxAide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528A4C-121C-4D59-B53C-87624A25A9DE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Involvement of taxpayer(s)</a:t>
            </a:r>
          </a:p>
          <a:p>
            <a:r>
              <a:rPr lang="en-US" dirty="0"/>
              <a:t>Thorough review of Intake Booklet</a:t>
            </a:r>
          </a:p>
          <a:p>
            <a:r>
              <a:rPr lang="en-US" dirty="0"/>
              <a:t>Careful review of return in TaxSlayer</a:t>
            </a:r>
          </a:p>
          <a:p>
            <a:r>
              <a:rPr lang="en-US" dirty="0"/>
              <a:t>All errors/deficiencies corrected</a:t>
            </a:r>
          </a:p>
          <a:p>
            <a:r>
              <a:rPr lang="en-US" dirty="0"/>
              <a:t>Comparison with last year’s return (if available)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Keys to an Accurate Quality Review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ABAF1B-FDF7-40AC-8C11-2E31E0C5A56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8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NJ AARP TaxAide TY2019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528A4C-121C-4D59-B53C-87624A25A9DE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2" y="1389413"/>
            <a:ext cx="9907723" cy="43953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Basic assumption is that the return you are reviewing is correct</a:t>
            </a:r>
          </a:p>
          <a:p>
            <a:pPr lvl="1"/>
            <a:r>
              <a:rPr lang="en-US" dirty="0"/>
              <a:t>If you have any doubt about an issue, discuss with preparer out of taxpayer’s hearing</a:t>
            </a:r>
          </a:p>
          <a:p>
            <a:r>
              <a:rPr lang="en-US" dirty="0"/>
              <a:t>Fear of flagging an error if preparer has more experience or knowledge</a:t>
            </a:r>
          </a:p>
          <a:p>
            <a:pPr lvl="1"/>
            <a:r>
              <a:rPr lang="en-US" dirty="0"/>
              <a:t>Especially true if not just a data entry problem</a:t>
            </a:r>
          </a:p>
          <a:p>
            <a:pPr lvl="1"/>
            <a:r>
              <a:rPr lang="en-US" dirty="0"/>
              <a:t>Especially true if preparer is Site Coordinator, trainer, mentor, etc.</a:t>
            </a:r>
          </a:p>
          <a:p>
            <a:r>
              <a:rPr lang="en-US" dirty="0"/>
              <a:t>Time constraints if site is very busy or if behind appointment schedule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Obstacles to an Accurate Quality Review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B07829-BB48-4917-A680-5CBEE2A6EE6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1278833" y="1490597"/>
            <a:ext cx="9753600" cy="4294196"/>
          </a:xfrm>
        </p:spPr>
        <p:txBody>
          <a:bodyPr>
            <a:normAutofit fontScale="92500"/>
          </a:bodyPr>
          <a:lstStyle/>
          <a:p>
            <a:r>
              <a:rPr lang="en-US" dirty="0"/>
              <a:t>Preparer noted any changes, new information, clarifications, etc. on Intake Booklet?</a:t>
            </a:r>
          </a:p>
          <a:p>
            <a:r>
              <a:rPr lang="en-US" dirty="0"/>
              <a:t>Parts I &amp; II – verify with taxpayer as needed </a:t>
            </a:r>
          </a:p>
          <a:p>
            <a:pPr lvl="1"/>
            <a:r>
              <a:rPr lang="en-US" dirty="0"/>
              <a:t>Check name and address on Social Security cards and driver’s license against Intake Booklet.  Verify reason for discrepancies. </a:t>
            </a:r>
          </a:p>
          <a:p>
            <a:pPr lvl="1"/>
            <a:r>
              <a:rPr lang="en-US" dirty="0"/>
              <a:t>Is all info present to make correct Filing Status decision?</a:t>
            </a:r>
          </a:p>
          <a:p>
            <a:pPr lvl="1"/>
            <a:r>
              <a:rPr lang="en-US" dirty="0"/>
              <a:t>Are all people living with or supported by taxpayer listed?  </a:t>
            </a:r>
          </a:p>
          <a:p>
            <a:pPr lvl="1"/>
            <a:r>
              <a:rPr lang="en-US" dirty="0"/>
              <a:t>Were dependent questions (gray section) properly answered?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C300ED-F327-4542-A334-4DACDDE30BB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8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528A4C-121C-4D59-B53C-87624A25A9DE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III - Income</a:t>
            </a:r>
          </a:p>
          <a:p>
            <a:pPr lvl="1"/>
            <a:r>
              <a:rPr lang="en-US" dirty="0"/>
              <a:t>Tax documents match appropriate checked boxes</a:t>
            </a:r>
          </a:p>
          <a:p>
            <a:pPr lvl="1"/>
            <a:r>
              <a:rPr lang="en-US" dirty="0"/>
              <a:t> All checked boxes have a corresponding document (if appropriate)</a:t>
            </a:r>
          </a:p>
          <a:p>
            <a:pPr lvl="1"/>
            <a:r>
              <a:rPr lang="en-US" dirty="0"/>
              <a:t>All “Unsure” or unmarked boxes are resolved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Always ask taxpayer if there is any other income not reflected by Intake Booklet or tax documents</a:t>
            </a:r>
            <a:endParaRPr lang="en-US" alt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AA81D7-9B67-4B27-AF96-493DC2195B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2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NJ AARP TaxAide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A692B1-EC55-4023-9554-854A401B5E7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IV – Expenses</a:t>
            </a:r>
          </a:p>
          <a:p>
            <a:pPr lvl="1"/>
            <a:r>
              <a:rPr lang="en-US" altLang="en-US" dirty="0"/>
              <a:t>Expenses are understood sufficiently to determine if they might be eligible expenses for an adjustment or credit</a:t>
            </a:r>
          </a:p>
          <a:p>
            <a:pPr lvl="1"/>
            <a:r>
              <a:rPr lang="en-US" altLang="en-US" dirty="0"/>
              <a:t>All available adjustments to income identified</a:t>
            </a:r>
          </a:p>
          <a:p>
            <a:pPr lvl="1"/>
            <a:r>
              <a:rPr lang="en-US" altLang="en-US" dirty="0"/>
              <a:t>All available credits identified</a:t>
            </a:r>
          </a:p>
          <a:p>
            <a:pPr marL="576262" lvl="1" indent="0"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Intake Booklet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AE8B99-7D84-481F-B728-D6E2CCC5D7E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10-29-2019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62577"/>
      </p:ext>
    </p:extLst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1608</Words>
  <Application>Microsoft Office PowerPoint</Application>
  <PresentationFormat>Widescreen</PresentationFormat>
  <Paragraphs>239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2018 Templet</vt:lpstr>
      <vt:lpstr>QR = Accuracy – It’s a Fact</vt:lpstr>
      <vt:lpstr>Quality Review</vt:lpstr>
      <vt:lpstr>Requirements </vt:lpstr>
      <vt:lpstr>Quality Review Methods</vt:lpstr>
      <vt:lpstr>Keys to an Accurate Quality Review</vt:lpstr>
      <vt:lpstr>Obstacles to an Accurate Quality Review</vt:lpstr>
      <vt:lpstr>Review Intake Booklet</vt:lpstr>
      <vt:lpstr>Review Intake Booklet</vt:lpstr>
      <vt:lpstr>Review Intake Booklet</vt:lpstr>
      <vt:lpstr>Review Intake Booklet</vt:lpstr>
      <vt:lpstr>Review Intake Booklet</vt:lpstr>
      <vt:lpstr>Conducting a Quality Review (QR) in TaxSlayer </vt:lpstr>
      <vt:lpstr>Conducting a Quality Review in TaxSlayer </vt:lpstr>
      <vt:lpstr>Verify TaxSlayer Info Against Source Documents</vt:lpstr>
      <vt:lpstr>Verify TaxSlayer Info Against Source Documents</vt:lpstr>
      <vt:lpstr>Listing of Forms for this Return</vt:lpstr>
      <vt:lpstr>Quick Summary of Income Sources</vt:lpstr>
      <vt:lpstr>Verify TaxSlayer Info Against Source Documents                                    </vt:lpstr>
      <vt:lpstr>Verify TaxSlayer Info Against Source Documents</vt:lpstr>
      <vt:lpstr>Make Necessary Changes</vt:lpstr>
      <vt:lpstr>Practice Quality Review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 = Accuracy – It’s a Fact</dc:title>
  <dc:creator>Gale Stricker</dc:creator>
  <cp:lastModifiedBy>Al TP4F</cp:lastModifiedBy>
  <cp:revision>50</cp:revision>
  <cp:lastPrinted>2019-01-09T01:57:19Z</cp:lastPrinted>
  <dcterms:created xsi:type="dcterms:W3CDTF">2018-12-28T17:19:40Z</dcterms:created>
  <dcterms:modified xsi:type="dcterms:W3CDTF">2019-10-29T15:29:59Z</dcterms:modified>
</cp:coreProperties>
</file>